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58" r:id="rId1"/>
  </p:sldMasterIdLst>
  <p:notesMasterIdLst>
    <p:notesMasterId r:id="rId22"/>
  </p:notesMasterIdLst>
  <p:sldIdLst>
    <p:sldId id="270" r:id="rId2"/>
    <p:sldId id="289" r:id="rId3"/>
    <p:sldId id="268" r:id="rId4"/>
    <p:sldId id="267" r:id="rId5"/>
    <p:sldId id="273" r:id="rId6"/>
    <p:sldId id="277" r:id="rId7"/>
    <p:sldId id="274" r:id="rId8"/>
    <p:sldId id="288" r:id="rId9"/>
    <p:sldId id="276" r:id="rId10"/>
    <p:sldId id="278" r:id="rId11"/>
    <p:sldId id="279" r:id="rId12"/>
    <p:sldId id="283" r:id="rId13"/>
    <p:sldId id="284" r:id="rId14"/>
    <p:sldId id="287" r:id="rId15"/>
    <p:sldId id="285" r:id="rId16"/>
    <p:sldId id="282" r:id="rId17"/>
    <p:sldId id="272" r:id="rId18"/>
    <p:sldId id="286" r:id="rId19"/>
    <p:sldId id="29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874"/>
    <a:srgbClr val="5C307D"/>
    <a:srgbClr val="FFFFFF"/>
    <a:srgbClr val="F6F4F7"/>
    <a:srgbClr val="93549F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F2C3B-FCED-49DC-9044-D27F7812587D}" v="259" dt="2023-01-04T13:43:24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86378"/>
  </p:normalViewPr>
  <p:slideViewPr>
    <p:cSldViewPr snapToGrid="0" snapToObjects="1">
      <p:cViewPr varScale="1">
        <p:scale>
          <a:sx n="83" d="100"/>
          <a:sy n="83" d="100"/>
        </p:scale>
        <p:origin x="1252" y="48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50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6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205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197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668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383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058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25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54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709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554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2199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78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03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94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28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047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13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50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493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D8CDC32-572D-47A1-BA45-FD1522B5CEA1}"/>
              </a:ext>
            </a:extLst>
          </p:cNvPr>
          <p:cNvGrpSpPr/>
          <p:nvPr userDrawn="1"/>
        </p:nvGrpSpPr>
        <p:grpSpPr>
          <a:xfrm>
            <a:off x="599226" y="1732459"/>
            <a:ext cx="10993549" cy="1907212"/>
            <a:chOff x="599225" y="1732459"/>
            <a:chExt cx="10993549" cy="19072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736370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216EDB-A291-4C86-911A-A3F95FDC0CF3}"/>
                </a:ext>
              </a:extLst>
            </p:cNvPr>
            <p:cNvSpPr/>
            <p:nvPr userDrawn="1"/>
          </p:nvSpPr>
          <p:spPr>
            <a:xfrm>
              <a:off x="599225" y="1732459"/>
              <a:ext cx="489346" cy="792000"/>
            </a:xfrm>
            <a:prstGeom prst="rect">
              <a:avLst/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30AE285-88AF-E941-9028-A7F40F9D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285" y="5592991"/>
            <a:ext cx="5811116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>
            <a:off x="695915" y="678673"/>
            <a:ext cx="360000" cy="58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727A51-3FBC-4883-9957-A794F7F65BF9}"/>
              </a:ext>
            </a:extLst>
          </p:cNvPr>
          <p:cNvSpPr/>
          <p:nvPr userDrawn="1"/>
        </p:nvSpPr>
        <p:spPr>
          <a:xfrm>
            <a:off x="695915" y="1261873"/>
            <a:ext cx="360000" cy="491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2FBCA2-8AC8-4B46-8CCD-69EDADC0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2534"/>
            <a:ext cx="10267200" cy="1382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C752BD4-8A44-D64D-B845-986E21B7D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7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660874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660874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451282BD-10C7-4442-892B-E8FEFE30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8881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B4D4DE8-6CE5-7146-97D4-07B9C904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8448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B1C0495-D0F2-7747-B5EB-46C12779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8881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3BF425-86B0-F846-8CE5-D4D4E55EFE0D}"/>
              </a:ext>
            </a:extLst>
          </p:cNvPr>
          <p:cNvSpPr/>
          <p:nvPr userDrawn="1"/>
        </p:nvSpPr>
        <p:spPr>
          <a:xfrm>
            <a:off x="586670" y="654624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964981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1" dirty="0"/>
              <a:t>Shi</a:t>
            </a:r>
            <a:r>
              <a:rPr lang="zh-CN" altLang="en-US" b="1" i="1" dirty="0"/>
              <a:t> </a:t>
            </a:r>
            <a:r>
              <a:rPr lang="en-US" altLang="zh-CN" b="1" i="1" dirty="0"/>
              <a:t>Feng</a:t>
            </a:r>
            <a:r>
              <a:rPr lang="en-US" altLang="zh-CN" i="1" dirty="0"/>
              <a:t>, Institute for Interdisciplinary Information Sciences, Tsinghua University</a:t>
            </a:r>
          </a:p>
          <a:p>
            <a:pPr algn="l"/>
            <a:r>
              <a:rPr lang="en-US" altLang="zh-CN" b="1" i="1" dirty="0"/>
              <a:t>Wei Chen</a:t>
            </a:r>
            <a:r>
              <a:rPr lang="en-US" altLang="zh-CN" i="1" dirty="0"/>
              <a:t>, MSR Asia Theory Center, Microsoft Research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/>
          <a:lstStyle/>
          <a:p>
            <a:r>
              <a:rPr lang="en-US" altLang="zh-CN" b="1" dirty="0"/>
              <a:t>Combinatorial Causal Bandits</a:t>
            </a:r>
            <a:endParaRPr lang="zh-CN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5ABE7-7496-5E74-D040-C6F4BE617569}"/>
              </a:ext>
            </a:extLst>
          </p:cNvPr>
          <p:cNvSpPr txBox="1"/>
          <p:nvPr/>
        </p:nvSpPr>
        <p:spPr>
          <a:xfrm>
            <a:off x="4502425" y="5155960"/>
            <a:ext cx="318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</a:rPr>
              <a:t>AAAI 2023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9"/>
    </mc:Choice>
    <mc:Fallback xmlns="">
      <p:transition spd="slow" advTm="151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Challenges of BGLM CCB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b="1" dirty="0"/>
                  <a:t>Learning challenge: </a:t>
                </a:r>
                <a:r>
                  <a:rPr lang="en-US" altLang="zh-CN" sz="2200" dirty="0"/>
                  <a:t>How to learn the key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𝛉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200" dirty="0"/>
                  <a:t> of observed variables? </a:t>
                </a:r>
              </a:p>
              <a:p>
                <a:r>
                  <a:rPr lang="en-US" altLang="zh-CN" sz="2000" b="1" dirty="0"/>
                  <a:t>Optimization challenge: </a:t>
                </a:r>
                <a:r>
                  <a:rPr lang="en-US" altLang="zh-CN" sz="2000" dirty="0"/>
                  <a:t>How to find optimal intervention set given the learned parameters?</a:t>
                </a:r>
              </a:p>
              <a:p>
                <a:r>
                  <a:rPr lang="en-US" altLang="zh-CN" sz="2000" b="1" dirty="0"/>
                  <a:t>Exploration-Exploitation tradeoff:</a:t>
                </a:r>
              </a:p>
              <a:p>
                <a:pPr lvl="1"/>
                <a:r>
                  <a:rPr lang="en-US" altLang="zh-CN" sz="1800" dirty="0"/>
                  <a:t>Exploration: try different intervention sets for better learning</a:t>
                </a:r>
              </a:p>
              <a:p>
                <a:pPr lvl="1"/>
                <a:r>
                  <a:rPr lang="en-US" altLang="zh-CN" sz="1800" dirty="0"/>
                  <a:t>Exploitation: keep intervene on current best intervention set for better optimization result</a:t>
                </a:r>
              </a:p>
              <a:p>
                <a:pPr lvl="1"/>
                <a:r>
                  <a:rPr lang="en-US" altLang="zh-CN" sz="1800" dirty="0"/>
                  <a:t>How to balance the two?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  <a:blipFill>
                <a:blip r:embed="rId5"/>
                <a:stretch>
                  <a:fillRect l="-463" t="-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4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0"/>
    </mc:Choice>
    <mc:Fallback xmlns="">
      <p:transition spd="slow" advTm="671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Our Approach</a:t>
            </a:r>
            <a:endParaRPr lang="zh-CN" alt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9F89389-077D-E4F7-4B16-C2805C250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9" y="2051410"/>
            <a:ext cx="10521388" cy="4213166"/>
          </a:xfrm>
        </p:spPr>
        <p:txBody>
          <a:bodyPr>
            <a:normAutofit/>
          </a:bodyPr>
          <a:lstStyle/>
          <a:p>
            <a:r>
              <a:rPr lang="en-US" altLang="zh-CN" sz="2200" b="1" dirty="0"/>
              <a:t>Learning: </a:t>
            </a:r>
            <a:r>
              <a:rPr lang="en-US" altLang="zh-CN" sz="2200" dirty="0"/>
              <a:t>applying </a:t>
            </a:r>
            <a:r>
              <a:rPr lang="en-US" altLang="zh-CN" sz="2200" dirty="0">
                <a:solidFill>
                  <a:schemeClr val="accent1"/>
                </a:solidFill>
              </a:rPr>
              <a:t>maximum likelihood estimation</a:t>
            </a:r>
            <a:r>
              <a:rPr lang="en-US" altLang="zh-CN" sz="2200" dirty="0"/>
              <a:t> approach on BGLM</a:t>
            </a:r>
          </a:p>
          <a:p>
            <a:r>
              <a:rPr lang="en-US" altLang="zh-CN" sz="2000" b="1" dirty="0"/>
              <a:t>Optimization: </a:t>
            </a:r>
            <a:r>
              <a:rPr lang="en-US" altLang="zh-CN" sz="2000" dirty="0"/>
              <a:t>computation may be inefficient, can use Lagrange multiplier method to optimize</a:t>
            </a:r>
            <a:endParaRPr lang="en-US" altLang="zh-CN" sz="1800" dirty="0"/>
          </a:p>
          <a:p>
            <a:r>
              <a:rPr lang="en-US" altLang="zh-CN" sz="2000" b="1" dirty="0"/>
              <a:t>Exploration-Exploitation tradeoff: </a:t>
            </a:r>
            <a:r>
              <a:rPr lang="en-US" altLang="zh-CN" sz="2000" dirty="0"/>
              <a:t>Apply the principles of </a:t>
            </a:r>
            <a:r>
              <a:rPr lang="en-US" altLang="zh-CN" sz="2000" dirty="0">
                <a:solidFill>
                  <a:schemeClr val="accent1"/>
                </a:solidFill>
              </a:rPr>
              <a:t>Optimism in the Face of Uncertainty (OFU)</a:t>
            </a:r>
          </a:p>
          <a:p>
            <a:pPr lvl="1"/>
            <a:r>
              <a:rPr lang="en-US" altLang="zh-CN" sz="1800" dirty="0"/>
              <a:t>Compute confidence region of the parameter estimate to cover the uncertainty</a:t>
            </a:r>
          </a:p>
          <a:p>
            <a:pPr lvl="1"/>
            <a:r>
              <a:rPr lang="en-US" altLang="zh-CN" sz="1800" dirty="0"/>
              <a:t>Optimize both the intervention set and the parameter setting in the confidence region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15"/>
    </mc:Choice>
    <mc:Fallback xmlns="">
      <p:transition spd="slow" advTm="595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CCB for BGLM under Markovian Models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b="1" dirty="0"/>
                  <a:t>Assumptions:</a:t>
                </a:r>
              </a:p>
              <a:p>
                <a:pPr lvl="1"/>
                <a:r>
                  <a:rPr lang="en-US" altLang="zh-CN" dirty="0"/>
                  <a:t>First and second order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is upper bounded (i.e., changes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altLang="zh-CN" dirty="0"/>
                  <a:t> will not be too abrupt when parameter changes)</a:t>
                </a:r>
              </a:p>
              <a:p>
                <a:pPr lvl="1"/>
                <a:r>
                  <a:rPr lang="en-US" altLang="zh-CN" dirty="0"/>
                  <a:t>First order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is lower bounded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 in the neighborhood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The value of a parent node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not fully determined by other parent nodes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sz="2400" b="1" dirty="0"/>
                  <a:t>Algorithm outline (BGLM-OFU):</a:t>
                </a:r>
              </a:p>
              <a:p>
                <a:pPr lvl="1"/>
                <a:r>
                  <a:rPr lang="en-US" altLang="zh-CN" dirty="0"/>
                  <a:t>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rounds without intervention, collect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 for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pPr lvl="2"/>
                <a:r>
                  <a:rPr lang="en-US" altLang="zh-CN" dirty="0"/>
                  <a:t>Apply MLE to estimate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acc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for every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using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Compute confidence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surrounding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acc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dirty="0"/>
                  <a:t> for every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d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𝑑𝑜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d>
                      </m:e>
                    </m:d>
                  </m:oMath>
                </a14:m>
                <a:endParaRPr lang="zh-CN" altLang="zh-CN" dirty="0"/>
              </a:p>
              <a:p>
                <a:pPr lvl="2"/>
                <a:r>
                  <a:rPr lang="en-US" altLang="zh-CN" dirty="0"/>
                  <a:t>Intervene all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 and observe the feedback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  <a:p>
                <a:pPr lvl="1"/>
                <a:endParaRPr lang="zh-CN" altLang="zh-CN" dirty="0"/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  <a:blipFill>
                <a:blip r:embed="rId5"/>
                <a:stretch>
                  <a:fillRect l="-463" t="-1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5"/>
    </mc:Choice>
    <mc:Fallback xmlns="">
      <p:transition spd="slow" advTm="746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Regret of the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b="1" dirty="0"/>
                  <a:t>Regret: </a:t>
                </a:r>
                <a14:m>
                  <m:oMath xmlns:m="http://schemas.openxmlformats.org/officeDocument/2006/math">
                    <m:r>
                      <a:rPr lang="en-US" altLang="zh-CN" sz="24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κ</m:t>
                            </m:r>
                          </m:den>
                        </m:f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sSubSup>
                          <m:sSub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  <m:sup>
                            <m:d>
                              <m:d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ad>
                          <m:radPr>
                            <m:degHide m:val="on"/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𝐷𝑇</m:t>
                            </m:r>
                          </m:e>
                        </m:rad>
                        <m:func>
                          <m:func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endParaRPr lang="en-US" altLang="zh-CN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800" dirty="0"/>
                  <a:t>: number of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altLang="zh-CN" sz="1800" dirty="0"/>
                  <a:t>: lower bound of the first order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800" dirty="0"/>
                  <a:t>’s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d>
                          <m:d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1800" dirty="0"/>
                  <a:t>: upper bound of the first order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800" dirty="0"/>
                  <a:t>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800" dirty="0"/>
                  <a:t>: maximum size of the parent set</a:t>
                </a:r>
              </a:p>
              <a:p>
                <a:pPr lvl="1"/>
                <a:r>
                  <a:rPr lang="en-US" altLang="zh-CN" sz="1800" dirty="0">
                    <a:solidFill>
                      <a:schemeClr val="accent1"/>
                    </a:solidFill>
                  </a:rPr>
                  <a:t>The key is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zh-CN" altLang="zh-CN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accent1"/>
                    </a:solidFill>
                  </a:rPr>
                  <a:t> regret with respect to </a:t>
                </a:r>
                <a14:m>
                  <m:oMath xmlns:m="http://schemas.openxmlformats.org/officeDocument/2006/math">
                    <m:r>
                      <a:rPr lang="en-US" altLang="zh-CN" sz="1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1800" dirty="0">
                  <a:solidFill>
                    <a:schemeClr val="accent1"/>
                  </a:solidFill>
                </a:endParaRPr>
              </a:p>
              <a:p>
                <a:r>
                  <a:rPr lang="en-US" altLang="zh-CN" sz="2400" b="1" dirty="0"/>
                  <a:t>Main technical analysis:</a:t>
                </a:r>
              </a:p>
              <a:p>
                <a:pPr lvl="1"/>
                <a:r>
                  <a:rPr lang="en-US" altLang="zh-CN" sz="1800" dirty="0"/>
                  <a:t>Learning part, to </a:t>
                </a:r>
                <a:r>
                  <a:rPr lang="en-US" altLang="zh-CN" sz="1800" dirty="0">
                    <a:solidFill>
                      <a:schemeClr val="accent1"/>
                    </a:solidFill>
                  </a:rPr>
                  <a:t>show MLE is accurate enough</a:t>
                </a:r>
                <a:r>
                  <a:rPr lang="en-US" altLang="zh-CN" sz="1800" dirty="0"/>
                  <a:t>, and derive confidence region bound</a:t>
                </a:r>
              </a:p>
              <a:p>
                <a:pPr lvl="1"/>
                <a:r>
                  <a:rPr lang="en-US" altLang="zh-CN" sz="1800" dirty="0">
                    <a:solidFill>
                      <a:schemeClr val="accent1"/>
                    </a:solidFill>
                  </a:rPr>
                  <a:t>Group Observation Modulated (GOM) bounded smoothness</a:t>
                </a:r>
                <a:r>
                  <a:rPr lang="en-US" altLang="zh-CN" sz="1800" dirty="0"/>
                  <a:t>: show that a small parameter change will lead to a bounded reward change</a:t>
                </a:r>
                <a:endParaRPr lang="zh-CN" altLang="zh-CN" sz="1800" dirty="0"/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  <a:blipFill>
                <a:blip r:embed="rId5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5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01"/>
    </mc:Choice>
    <mc:Fallback xmlns="">
      <p:transition spd="slow" advTm="601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Combinatorial Causal Bandits on BGLMs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Combinatorial Causal Bandits on BLMs</a:t>
            </a:r>
          </a:p>
          <a:p>
            <a:r>
              <a:rPr lang="en-US" altLang="zh-CN" dirty="0"/>
              <a:t>Simulations</a:t>
            </a:r>
          </a:p>
          <a:p>
            <a:r>
              <a:rPr lang="en-US" altLang="zh-CN" dirty="0"/>
              <a:t>Future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6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9"/>
    </mc:Choice>
    <mc:Fallback xmlns="">
      <p:transition spd="slow" advTm="49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CCB under Binary Linear Model (BLM) with Hidden Variables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For the linear model, apply a large class of models with hidden variables</a:t>
                </a:r>
              </a:p>
              <a:p>
                <a:pPr lvl="1"/>
                <a:r>
                  <a:rPr lang="en-US" altLang="zh-CN" sz="2000" dirty="0"/>
                  <a:t>As long as a hidden variable is not pointing to both an observed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/>
                  <a:t> and an observed descendant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/>
                  <a:t> via hidden paths</a:t>
                </a:r>
              </a:p>
              <a:p>
                <a:r>
                  <a:rPr lang="en-US" altLang="zh-CN" sz="2200" dirty="0"/>
                  <a:t>Approach: convert the causal graph into an equivalent graph without hidden variables, then apply BGLM algorithm</a:t>
                </a:r>
              </a:p>
              <a:p>
                <a:pPr lvl="1"/>
                <a:r>
                  <a:rPr lang="en-US" altLang="zh-CN" sz="2000" dirty="0"/>
                  <a:t>Conversion is possible due to the linear relationship</a:t>
                </a:r>
              </a:p>
              <a:p>
                <a:pPr lvl="1"/>
                <a:r>
                  <a:rPr lang="en-US" altLang="zh-CN" sz="2000" dirty="0">
                    <a:solidFill>
                      <a:schemeClr val="accent1"/>
                    </a:solidFill>
                  </a:rPr>
                  <a:t>Rely on do-calculus (Pearl, 2009) to argue about the equivalence</a:t>
                </a:r>
              </a:p>
              <a:p>
                <a:pPr lvl="1"/>
                <a:r>
                  <a:rPr lang="en-US" altLang="zh-CN" sz="2000" dirty="0"/>
                  <a:t>Using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linear regression</a:t>
                </a:r>
                <a:r>
                  <a:rPr lang="en-US" altLang="zh-CN" sz="2000" dirty="0"/>
                  <a:t> instead of MLE can remove the assumption on parameters (BLM-LR algorithm)</a:t>
                </a: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10521388" cy="4213166"/>
              </a:xfrm>
              <a:blipFill>
                <a:blip r:embed="rId5"/>
                <a:stretch>
                  <a:fillRect l="-579" t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7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1"/>
    </mc:Choice>
    <mc:Fallback xmlns="">
      <p:transition spd="slow" advTm="6474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Combinatorial Causal Bandits on BGLMs</a:t>
            </a:r>
          </a:p>
          <a:p>
            <a:r>
              <a:rPr lang="en-US" altLang="zh-CN" dirty="0"/>
              <a:t>Combinatorial Causal Bandits on BLMs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Simulations</a:t>
            </a:r>
          </a:p>
          <a:p>
            <a:r>
              <a:rPr lang="en-US" altLang="zh-CN" dirty="0"/>
              <a:t>Future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89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7C298-BBDA-2946-B9D9-D457CECF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</p:spPr>
        <p:txBody>
          <a:bodyPr/>
          <a:lstStyle/>
          <a:p>
            <a:r>
              <a:rPr lang="en-US" altLang="zh-CN" dirty="0"/>
              <a:t>Simulations on a Parallel BLM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8849B47-9C38-BF44-922D-DEF9C6B9781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21463" y="5581910"/>
                <a:ext cx="10333301" cy="36512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Comparison of average regrets when BLM-LR, BGLM-OFU, UCB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ϵ</m:t>
                    </m:r>
                  </m:oMath>
                </a14:m>
                <a:r>
                  <a:rPr lang="en-US" altLang="zh-CN" dirty="0"/>
                  <a:t>-greedy are applied on a parallel BLM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8849B47-9C38-BF44-922D-DEF9C6B97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21463" y="5581910"/>
                <a:ext cx="10333301" cy="365126"/>
              </a:xfrm>
              <a:blipFill>
                <a:blip r:embed="rId5"/>
                <a:stretch>
                  <a:fillRect l="-35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DF16F35-870E-0BFF-D170-A0AD267BB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762" y="1980049"/>
            <a:ext cx="3728002" cy="146222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19CF172-1A87-8E97-A383-5C392B706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93" y="910964"/>
            <a:ext cx="6793653" cy="36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2"/>
    </mc:Choice>
    <mc:Fallback xmlns="">
      <p:transition spd="slow" advTm="5236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Combinatorial Causal Bandits on BGLMs</a:t>
            </a:r>
          </a:p>
          <a:p>
            <a:r>
              <a:rPr lang="en-US" altLang="zh-CN" dirty="0"/>
              <a:t>Combinatorial Causal Bandits on BLMs</a:t>
            </a:r>
          </a:p>
          <a:p>
            <a:r>
              <a:rPr lang="en-US" altLang="zh-CN" dirty="0"/>
              <a:t>Simulations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Future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3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"/>
    </mc:Choice>
    <mc:Fallback xmlns="">
      <p:transition spd="slow" advTm="617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9F89389-077D-E4F7-4B16-C2805C250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9" y="2051410"/>
            <a:ext cx="10521388" cy="421316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For the BGLM model</a:t>
            </a:r>
          </a:p>
          <a:p>
            <a:pPr lvl="1"/>
            <a:r>
              <a:rPr lang="en-US" altLang="zh-CN" dirty="0"/>
              <a:t>How to remove assumptions</a:t>
            </a:r>
          </a:p>
          <a:p>
            <a:pPr lvl="1"/>
            <a:r>
              <a:rPr lang="en-US" altLang="zh-CN" dirty="0"/>
              <a:t>How to deal with hidden variables</a:t>
            </a:r>
          </a:p>
          <a:p>
            <a:pPr lvl="1"/>
            <a:r>
              <a:rPr lang="en-US" altLang="zh-CN" dirty="0"/>
              <a:t>How to make the computation more efficient</a:t>
            </a:r>
          </a:p>
          <a:p>
            <a:r>
              <a:rPr lang="en-US" altLang="zh-CN" sz="2000" dirty="0"/>
              <a:t>For the linear model</a:t>
            </a:r>
          </a:p>
          <a:p>
            <a:pPr lvl="1"/>
            <a:r>
              <a:rPr lang="en-US" altLang="zh-CN" dirty="0"/>
              <a:t>How to remove the assumption on the graph structure with hidden variables</a:t>
            </a:r>
          </a:p>
          <a:p>
            <a:r>
              <a:rPr lang="en-US" altLang="zh-CN" sz="2000" dirty="0"/>
              <a:t>More generally, how to apply CCB to other classes of models</a:t>
            </a:r>
          </a:p>
          <a:p>
            <a:r>
              <a:rPr lang="en-US" altLang="zh-CN" sz="2000" dirty="0"/>
              <a:t>How to do causal bandits when the causal graph is not fully known?</a:t>
            </a:r>
          </a:p>
        </p:txBody>
      </p:sp>
    </p:spTree>
    <p:extLst>
      <p:ext uri="{BB962C8B-B14F-4D97-AF65-F5344CB8AC3E}">
        <p14:creationId xmlns:p14="http://schemas.microsoft.com/office/powerpoint/2010/main" val="90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5"/>
    </mc:Choice>
    <mc:Fallback xmlns="">
      <p:transition spd="slow" advTm="445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>
                <a:solidFill>
                  <a:schemeClr val="accent1"/>
                </a:solidFill>
              </a:rPr>
              <a:t>Background</a:t>
            </a:r>
          </a:p>
          <a:p>
            <a:r>
              <a:rPr lang="en-US" altLang="zh-CN" dirty="0"/>
              <a:t>Combinatorial Causal Bandits on BGLMs</a:t>
            </a:r>
          </a:p>
          <a:p>
            <a:r>
              <a:rPr lang="en-US" altLang="zh-CN" dirty="0"/>
              <a:t>Combinatorial Causal Bandits on BLMs</a:t>
            </a:r>
          </a:p>
          <a:p>
            <a:r>
              <a:rPr lang="en-US" altLang="zh-CN" dirty="0"/>
              <a:t>Simulations</a:t>
            </a:r>
          </a:p>
          <a:p>
            <a:r>
              <a:rPr lang="en-US" altLang="zh-CN" dirty="0"/>
              <a:t>Future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9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486DF19-DC1B-514A-8C02-64E0ECCD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/>
          <a:lstStyle/>
          <a:p>
            <a:r>
              <a:rPr lang="en-US" altLang="zh-CN" dirty="0"/>
              <a:t>AAAI 2023 Presentation by Shi Feng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/>
          <a:lstStyle/>
          <a:p>
            <a:r>
              <a:rPr lang="en-US" altLang="zh-CN" dirty="0"/>
              <a:t>Thank you for watching!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2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8"/>
    </mc:Choice>
    <mc:Fallback xmlns="">
      <p:transition spd="slow" advTm="6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CCBE66-029B-1A42-8B93-5DED4C28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Combinatorial Causal Bandits (CCB)</a:t>
            </a:r>
            <a:endParaRPr lang="zh-CN" alt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C0AE808-D270-D586-87CF-9EE9025A4CD2}"/>
              </a:ext>
            </a:extLst>
          </p:cNvPr>
          <p:cNvSpPr/>
          <p:nvPr/>
        </p:nvSpPr>
        <p:spPr>
          <a:xfrm>
            <a:off x="4505739" y="1608624"/>
            <a:ext cx="3180522" cy="305462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00E3142-BAE2-7CEF-58D1-793227FE05C9}"/>
              </a:ext>
            </a:extLst>
          </p:cNvPr>
          <p:cNvSpPr/>
          <p:nvPr/>
        </p:nvSpPr>
        <p:spPr>
          <a:xfrm>
            <a:off x="3392556" y="3135937"/>
            <a:ext cx="3180522" cy="305462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A0338B8-2342-409E-92BC-2CA30A487E1F}"/>
              </a:ext>
            </a:extLst>
          </p:cNvPr>
          <p:cNvSpPr/>
          <p:nvPr/>
        </p:nvSpPr>
        <p:spPr>
          <a:xfrm>
            <a:off x="5539409" y="3135937"/>
            <a:ext cx="3180522" cy="305462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790D1-8DF5-F8A8-B679-1B2FF2515F14}"/>
              </a:ext>
            </a:extLst>
          </p:cNvPr>
          <p:cNvSpPr txBox="1"/>
          <p:nvPr/>
        </p:nvSpPr>
        <p:spPr>
          <a:xfrm>
            <a:off x="5181600" y="21876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Causal Inference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8F368-A97D-C1FB-D6DC-872B062EEA2F}"/>
              </a:ext>
            </a:extLst>
          </p:cNvPr>
          <p:cNvSpPr txBox="1"/>
          <p:nvPr/>
        </p:nvSpPr>
        <p:spPr>
          <a:xfrm>
            <a:off x="3591339" y="47097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Combinatorial Optimization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726E5-4283-851F-A6D1-2E7E5E2A9849}"/>
              </a:ext>
            </a:extLst>
          </p:cNvPr>
          <p:cNvSpPr txBox="1"/>
          <p:nvPr/>
        </p:nvSpPr>
        <p:spPr>
          <a:xfrm>
            <a:off x="6732104" y="45712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1"/>
                </a:solidFill>
              </a:rPr>
              <a:t>Multi-Armed Bandits / Online Learning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3AD4FE73-160E-2D32-56D1-AB61F690677A}"/>
              </a:ext>
            </a:extLst>
          </p:cNvPr>
          <p:cNvSpPr/>
          <p:nvPr/>
        </p:nvSpPr>
        <p:spPr>
          <a:xfrm>
            <a:off x="8156713" y="2390643"/>
            <a:ext cx="2968487" cy="615192"/>
          </a:xfrm>
          <a:prstGeom prst="borderCallout1">
            <a:avLst>
              <a:gd name="adj1" fmla="val 48408"/>
              <a:gd name="adj2" fmla="val -8720"/>
              <a:gd name="adj3" fmla="val 296943"/>
              <a:gd name="adj4" fmla="val -7124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Combinatorial Causal Bandits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3"/>
    </mc:Choice>
    <mc:Fallback xmlns="">
      <p:transition spd="slow" advTm="160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4184C-CC2D-694B-9F25-182F7D3C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5" y="2188335"/>
            <a:ext cx="5574440" cy="378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Actions (or super arms) are combinatorial objects</a:t>
            </a:r>
          </a:p>
          <a:p>
            <a:r>
              <a:rPr lang="en-US" altLang="zh-CN" sz="2000" dirty="0"/>
              <a:t>E.g.</a:t>
            </a:r>
            <a:r>
              <a:rPr lang="zh-CN" altLang="en-US" sz="2000" dirty="0"/>
              <a:t> </a:t>
            </a:r>
            <a:r>
              <a:rPr lang="en-US" altLang="zh-CN" sz="2000" dirty="0"/>
              <a:t>route communication, a mixture of news recommendation</a:t>
            </a:r>
          </a:p>
          <a:p>
            <a:r>
              <a:rPr lang="en-US" altLang="zh-CN" sz="2000" dirty="0"/>
              <a:t>Action</a:t>
            </a:r>
            <a:r>
              <a:rPr lang="zh-CN" altLang="en-US" sz="2000" dirty="0"/>
              <a:t> </a:t>
            </a:r>
            <a:r>
              <a:rPr lang="en-US" altLang="zh-CN" sz="2000" dirty="0"/>
              <a:t>space is exponentially large, cannot fully explore</a:t>
            </a:r>
          </a:p>
          <a:p>
            <a:pPr marL="0" indent="0">
              <a:buNone/>
            </a:pPr>
            <a:r>
              <a:rPr lang="en-US" altLang="zh-CN" sz="2400" dirty="0"/>
              <a:t>Feedback at the base arm level</a:t>
            </a:r>
          </a:p>
          <a:p>
            <a:r>
              <a:rPr lang="en-US" altLang="zh-CN" sz="2000" dirty="0"/>
              <a:t>E.g. get delay feedback on every road segment, click through feedback on every news piece</a:t>
            </a: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Combinatorial Optimization with Online Learning</a:t>
            </a:r>
            <a:endParaRPr lang="zh-CN" alt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7D4A271-D14C-1A1C-EBC2-98C3BFC2C27F}"/>
              </a:ext>
            </a:extLst>
          </p:cNvPr>
          <p:cNvSpPr/>
          <p:nvPr/>
        </p:nvSpPr>
        <p:spPr>
          <a:xfrm>
            <a:off x="7063408" y="1702905"/>
            <a:ext cx="2405270" cy="233900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3B1F215-0181-1C5B-4802-A78356BB5287}"/>
              </a:ext>
            </a:extLst>
          </p:cNvPr>
          <p:cNvSpPr/>
          <p:nvPr/>
        </p:nvSpPr>
        <p:spPr>
          <a:xfrm>
            <a:off x="8832573" y="1656523"/>
            <a:ext cx="2405270" cy="233900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ACF39-1FBC-B7D0-64BB-D4F057A1CAF8}"/>
              </a:ext>
            </a:extLst>
          </p:cNvPr>
          <p:cNvSpPr txBox="1"/>
          <p:nvPr/>
        </p:nvSpPr>
        <p:spPr>
          <a:xfrm>
            <a:off x="7142923" y="2564417"/>
            <a:ext cx="168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Online Learning / Multi-Armed Bandits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40472-4CD0-2AC9-2A4E-AEAA84647039}"/>
              </a:ext>
            </a:extLst>
          </p:cNvPr>
          <p:cNvSpPr txBox="1"/>
          <p:nvPr/>
        </p:nvSpPr>
        <p:spPr>
          <a:xfrm>
            <a:off x="9548193" y="2551164"/>
            <a:ext cx="153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1"/>
                </a:solidFill>
              </a:rPr>
              <a:t>Combinatorial Optimization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84365C-A156-6A45-BDFB-7A2D9A563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747" y="4235714"/>
            <a:ext cx="2765495" cy="19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37"/>
    </mc:Choice>
    <mc:Fallback xmlns="">
      <p:transition spd="slow" advTm="497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CCB Model: Causal Graph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F3E0-2A5F-AF7D-5AAF-E474E837E2E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Causal Graph </a:t>
                </a:r>
                <a14:m>
                  <m:oMath xmlns:m="http://schemas.openxmlformats.org/officeDocument/2006/math">
                    <m:r>
                      <a:rPr lang="en-US" altLang="zh-CN" sz="20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20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zh-CN" altLang="zh-CN" sz="20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altLang="zh-CN" sz="2000" b="1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𝑿</m:t>
                        </m:r>
                        <m:r>
                          <a:rPr lang="zh-CN" altLang="zh-CN" sz="20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m:rPr>
                            <m:lit/>
                          </m:rP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}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zh-CN" altLang="zh-CN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dirty="0"/>
                  <a:t>A direct acyclic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zh-CN" sz="1800" dirty="0"/>
                  <a:t>: set of hidden binary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1800" dirty="0"/>
                  <a:t>: set of observed binary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sz="1800" dirty="0"/>
                  <a:t>: target variables, also observed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800" dirty="0"/>
                  <a:t>: set of directed edges</a:t>
                </a:r>
              </a:p>
              <a:p>
                <a:pPr lvl="1"/>
                <a:r>
                  <a:rPr lang="en-US" altLang="zh-CN" sz="1800" dirty="0">
                    <a:solidFill>
                      <a:schemeClr val="accent1"/>
                    </a:solidFill>
                  </a:rPr>
                  <a:t>Known to the learning agent</a:t>
                </a:r>
              </a:p>
              <a:p>
                <a:r>
                  <a:rPr lang="en-US" altLang="zh-CN" sz="2000" dirty="0"/>
                  <a:t>Causal inference: probability distribution from parents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1800" dirty="0">
                    <a:solidFill>
                      <a:schemeClr val="accent1"/>
                    </a:solidFill>
                  </a:rPr>
                  <a:t>Unknown to the learning agent  </a:t>
                </a:r>
                <a:endParaRPr lang="zh-CN" alt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F3E0-2A5F-AF7D-5AAF-E474E837E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  <a:blipFill>
                <a:blip r:embed="rId5"/>
                <a:stretch>
                  <a:fillRect l="-679" t="-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7C34EF1-895B-C0FE-CED6-9BCA36993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77" y="2663833"/>
            <a:ext cx="6251517" cy="23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8"/>
    </mc:Choice>
    <mc:Fallback xmlns="">
      <p:transition spd="slow" advTm="298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CCB Model: Learning Process and the Goal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F3E0-2A5F-AF7D-5AAF-E474E837E2E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000" dirty="0"/>
                  <a:t>In each round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, the learning agent select at most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20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zh-CN" sz="2000" dirty="0"/>
                  <a:t> to intervene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𝑑𝑜</m:t>
                    </m:r>
                    <m:d>
                      <m:dPr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𝑑𝑜</m:t>
                    </m:r>
                    <m:d>
                      <m:dPr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zh-CN" altLang="zh-CN" dirty="0"/>
              </a:p>
              <a:p>
                <a:r>
                  <a:rPr lang="en-US" altLang="zh-CN" sz="2000" dirty="0"/>
                  <a:t>Observe the sample values of all observed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zh-CN" sz="1800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000" b="1" dirty="0"/>
                  <a:t>Goal: </a:t>
                </a:r>
                <a:r>
                  <a:rPr lang="en-US" altLang="zh-CN" sz="2000" dirty="0"/>
                  <a:t>maximize the cumulative reward 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zh-CN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𝑑𝑜</m:t>
                            </m:r>
                            <m:d>
                              <m:dPr>
                                <m:ctrlPr>
                                  <a:rPr lang="zh-CN" altLang="zh-CN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1800" dirty="0"/>
              </a:p>
              <a:p>
                <a:r>
                  <a:rPr lang="en-US" altLang="zh-CN" sz="2000" b="1" dirty="0"/>
                  <a:t>Metric: </a:t>
                </a:r>
                <a:r>
                  <a:rPr lang="en-US" altLang="zh-CN" sz="2000" dirty="0"/>
                  <a:t>regret:</a:t>
                </a:r>
              </a:p>
              <a:p>
                <a:pPr lvl="1"/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zh-CN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  <m:e>
                            <m:d>
                              <m:dPr>
                                <m:ctrlPr>
                                  <a:rPr lang="zh-CN" altLang="zh-CN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en-US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𝑑𝑜</m:t>
                                    </m:r>
                                    <m:d>
                                      <m:dPr>
                                        <m:ctrlPr>
                                          <a:rPr lang="zh-CN" altLang="zh-CN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  <m:r>
                                  <a:rPr lang="en-US" altLang="zh-CN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e>
                                    <m:r>
                                      <a:rPr lang="en-US" altLang="zh-CN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𝑑𝑜</m:t>
                                    </m:r>
                                    <m:d>
                                      <m:dPr>
                                        <m:ctrlPr>
                                          <a:rPr lang="zh-CN" altLang="zh-CN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𝑺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zh-CN" altLang="zh-CN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A8F3E0-2A5F-AF7D-5AAF-E474E837E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  <a:blipFill>
                <a:blip r:embed="rId5"/>
                <a:stretch>
                  <a:fillRect l="-679" t="-1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7C34EF1-895B-C0FE-CED6-9BCA36993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153" y="2941983"/>
            <a:ext cx="4860541" cy="18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2"/>
    </mc:Choice>
    <mc:Fallback xmlns="">
      <p:transition spd="slow" advTm="336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Application of CCB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8B23DF-3F3E-C5C6-2D3C-FF78DA42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2" y="2363894"/>
            <a:ext cx="4370705" cy="28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led Drug Test | What Happens If You Fail a Drug Test? - West Coast  Recovery Centers">
            <a:extLst>
              <a:ext uri="{FF2B5EF4-FFF2-40B4-BE49-F238E27FC236}">
                <a16:creationId xmlns:a16="http://schemas.microsoft.com/office/drawing/2014/main" id="{575DF59E-29CC-B850-87AB-6A837060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75" y="2401131"/>
            <a:ext cx="4293304" cy="27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4C80C-5699-74F9-F526-11B88510AF4F}"/>
              </a:ext>
            </a:extLst>
          </p:cNvPr>
          <p:cNvSpPr txBox="1"/>
          <p:nvPr/>
        </p:nvSpPr>
        <p:spPr>
          <a:xfrm>
            <a:off x="2905362" y="5467405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Parameter Tuning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C4AF3-40AF-97B0-1BDA-45D219158F6B}"/>
              </a:ext>
            </a:extLst>
          </p:cNvPr>
          <p:cNvSpPr txBox="1"/>
          <p:nvPr/>
        </p:nvSpPr>
        <p:spPr>
          <a:xfrm>
            <a:off x="7679692" y="5467405"/>
            <a:ext cx="13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Drug Testing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2"/>
    </mc:Choice>
    <mc:Fallback xmlns="">
      <p:transition spd="slow" advTm="303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Combinatorial Causal Bandits on BGLMs</a:t>
            </a:r>
          </a:p>
          <a:p>
            <a:r>
              <a:rPr lang="en-US" altLang="zh-CN" dirty="0"/>
              <a:t>Combinatorial Causal Bandits on BLMs</a:t>
            </a:r>
          </a:p>
          <a:p>
            <a:r>
              <a:rPr lang="en-US" altLang="zh-CN" dirty="0"/>
              <a:t>Simulations</a:t>
            </a:r>
          </a:p>
          <a:p>
            <a:r>
              <a:rPr lang="en-US" altLang="zh-CN" dirty="0"/>
              <a:t>Future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0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9"/>
    </mc:Choice>
    <mc:Fallback xmlns="">
      <p:transition spd="slow" advTm="8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Binary Generalized Linear Model (BGLM)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sz="2200" dirty="0"/>
                  <a:t>General distribution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e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𝑷𝒂</m:t>
                        </m:r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200" dirty="0"/>
                  <a:t> requires an exponential number of parameters</a:t>
                </a:r>
                <a:endParaRPr lang="zh-CN" altLang="zh-CN" dirty="0"/>
              </a:p>
              <a:p>
                <a:r>
                  <a:rPr lang="en-US" altLang="zh-CN" sz="2200" dirty="0"/>
                  <a:t>Focus on binary generalized linear model (BGLM):</a:t>
                </a:r>
              </a:p>
              <a:p>
                <a:pPr lvl="1"/>
                <a:r>
                  <a:rPr lang="en-US" altLang="zh-CN" sz="1800" dirty="0"/>
                  <a:t>All variables are binary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  <m:e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𝑷𝒂</m:t>
                        </m:r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𝒑𝒂</m:t>
                        </m:r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𝛉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18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𝒑𝒂</m:t>
                        </m:r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zh-CN" altLang="zh-CN" sz="18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𝛉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800" dirty="0"/>
                  <a:t>: unknown weight vector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800" dirty="0"/>
                  <a:t>: monotonically non-decreasing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CN" sz="1800" dirty="0"/>
                  <a:t>: zero-mean sub-Gaussian noise</a:t>
                </a:r>
              </a:p>
              <a:p>
                <a:r>
                  <a:rPr lang="en-US" altLang="zh-CN" sz="2200" dirty="0"/>
                  <a:t>Two Special Cases:</a:t>
                </a:r>
              </a:p>
              <a:p>
                <a:pPr lvl="1"/>
                <a:r>
                  <a:rPr lang="en-US" altLang="zh-CN" sz="1800" dirty="0"/>
                  <a:t>Independent cascade (IC) model</a:t>
                </a:r>
              </a:p>
              <a:p>
                <a:pPr lvl="1"/>
                <a:r>
                  <a:rPr lang="en-US" altLang="zh-CN" sz="1800" dirty="0"/>
                  <a:t>Binary linear model (BLM)</a:t>
                </a:r>
                <a:endParaRPr lang="zh-CN" altLang="zh-CN" sz="1800" dirty="0"/>
              </a:p>
              <a:p>
                <a:pPr lvl="1"/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E9F89389-077D-E4F7-4B16-C2805C250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699" y="2051410"/>
                <a:ext cx="5393100" cy="4213166"/>
              </a:xfrm>
              <a:blipFill>
                <a:blip r:embed="rId5"/>
                <a:stretch>
                  <a:fillRect l="-566" t="-2171" r="-1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D6182B6-AE1C-EE83-4D7F-2A26E0B29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03" y="2941982"/>
            <a:ext cx="5600677" cy="21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08"/>
    </mc:Choice>
    <mc:Fallback xmlns="">
      <p:transition spd="slow" advTm="67608"/>
    </mc:Fallback>
  </mc:AlternateContent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997</Words>
  <Application>Microsoft Office PowerPoint</Application>
  <PresentationFormat>Widescreen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等线</vt:lpstr>
      <vt:lpstr>Cambria Math</vt:lpstr>
      <vt:lpstr>Gill Sans MT</vt:lpstr>
      <vt:lpstr>Wingdings 2</vt:lpstr>
      <vt:lpstr>清华简约主题-扁平-16:9</vt:lpstr>
      <vt:lpstr>Combinatorial Causal Bandits</vt:lpstr>
      <vt:lpstr>Contents</vt:lpstr>
      <vt:lpstr>Combinatorial Causal Bandits (CCB)</vt:lpstr>
      <vt:lpstr>Combinatorial Optimization with Online Learning</vt:lpstr>
      <vt:lpstr>CCB Model: Causal Graph Model</vt:lpstr>
      <vt:lpstr>CCB Model: Learning Process and the Goal</vt:lpstr>
      <vt:lpstr>Application of CCB</vt:lpstr>
      <vt:lpstr>Contents</vt:lpstr>
      <vt:lpstr>Binary Generalized Linear Model (BGLM)</vt:lpstr>
      <vt:lpstr>Challenges of BGLM CCB</vt:lpstr>
      <vt:lpstr>Our Approach</vt:lpstr>
      <vt:lpstr>CCB for BGLM under Markovian Models</vt:lpstr>
      <vt:lpstr>Regret of the Algorithm</vt:lpstr>
      <vt:lpstr>Contents</vt:lpstr>
      <vt:lpstr>CCB under Binary Linear Model (BLM) with Hidden Variables</vt:lpstr>
      <vt:lpstr>Contents</vt:lpstr>
      <vt:lpstr>Simulations on a Parallel BLM</vt:lpstr>
      <vt:lpstr>Contents</vt:lpstr>
      <vt:lpstr>Future Work</vt:lpstr>
      <vt:lpstr>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2023-01-04T13:43:24Z</dcterms:created>
  <dcterms:modified xsi:type="dcterms:W3CDTF">2023-01-23T05:05:08Z</dcterms:modified>
</cp:coreProperties>
</file>