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58" r:id="rId1"/>
  </p:sldMasterIdLst>
  <p:notesMasterIdLst>
    <p:notesMasterId r:id="rId9"/>
  </p:notesMasterIdLst>
  <p:sldIdLst>
    <p:sldId id="270" r:id="rId2"/>
    <p:sldId id="268" r:id="rId3"/>
    <p:sldId id="267" r:id="rId4"/>
    <p:sldId id="274" r:id="rId5"/>
    <p:sldId id="265" r:id="rId6"/>
    <p:sldId id="275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0874"/>
    <a:srgbClr val="5C307D"/>
    <a:srgbClr val="FFFFFF"/>
    <a:srgbClr val="F6F4F7"/>
    <a:srgbClr val="93549F"/>
    <a:srgbClr val="FEFDFF"/>
    <a:srgbClr val="E1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4C215-95B6-4274-83BE-3BC4CC0B5E5A}" v="2" dt="2023-01-04T13:43:49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/>
    <p:restoredTop sz="86378"/>
  </p:normalViewPr>
  <p:slideViewPr>
    <p:cSldViewPr snapToGrid="0" snapToObjects="1">
      <p:cViewPr varScale="1">
        <p:scale>
          <a:sx n="96" d="100"/>
          <a:sy n="96" d="100"/>
        </p:scale>
        <p:origin x="748" y="56"/>
      </p:cViewPr>
      <p:guideLst/>
    </p:cSldViewPr>
  </p:slideViewPr>
  <p:outlineViewPr>
    <p:cViewPr>
      <p:scale>
        <a:sx n="33" d="100"/>
        <a:sy n="33" d="100"/>
      </p:scale>
      <p:origin x="0" y="-11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1940-DB52-3B48-AABB-9C7938529E4E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717E-F74C-4246-A795-6577BEDC83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29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172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590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01A0AD-A4D9-2B48-AB5E-2388481E37AE}"/>
              </a:ext>
            </a:extLst>
          </p:cNvPr>
          <p:cNvGrpSpPr/>
          <p:nvPr userDrawn="1"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A9D506-C91D-DF44-8641-48F37CD3C15A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半闭框 17">
              <a:extLst>
                <a:ext uri="{FF2B5EF4-FFF2-40B4-BE49-F238E27FC236}">
                  <a16:creationId xmlns:a16="http://schemas.microsoft.com/office/drawing/2014/main" id="{A1E2328B-A4C4-764E-ACC8-998B2E63C537}"/>
                </a:ext>
              </a:extLst>
            </p:cNvPr>
            <p:cNvSpPr/>
            <p:nvPr userDrawn="1"/>
          </p:nvSpPr>
          <p:spPr>
            <a:xfrm>
              <a:off x="599225" y="1921565"/>
              <a:ext cx="821803" cy="867934"/>
            </a:xfrm>
            <a:prstGeom prst="halfFrame">
              <a:avLst>
                <a:gd name="adj1" fmla="val 23474"/>
                <a:gd name="adj2" fmla="val 23475"/>
              </a:avLst>
            </a:prstGeom>
            <a:solidFill>
              <a:srgbClr val="660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533506A-6FCC-464D-8406-9673E74408CF}"/>
                </a:ext>
              </a:extLst>
            </p:cNvPr>
            <p:cNvSpPr/>
            <p:nvPr userDrawn="1"/>
          </p:nvSpPr>
          <p:spPr>
            <a:xfrm>
              <a:off x="10161778" y="3614195"/>
              <a:ext cx="1430996" cy="2106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103A73B5-4CCB-264A-803E-B46FEDFF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19054"/>
            <a:ext cx="10265664" cy="1340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27B568-9C73-4347-A347-6FC2B45E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41202B-2D63-8945-91A5-3692FFC3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E223B9-0CD9-7541-945A-15D81872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61664AB-A929-BB4F-A814-F48483A1A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3617" y="399620"/>
            <a:ext cx="2519157" cy="991863"/>
          </a:xfrm>
          <a:prstGeom prst="rect">
            <a:avLst/>
          </a:prstGeom>
        </p:spPr>
      </p:pic>
      <p:sp>
        <p:nvSpPr>
          <p:cNvPr id="9" name="标题 8">
            <a:extLst>
              <a:ext uri="{FF2B5EF4-FFF2-40B4-BE49-F238E27FC236}">
                <a16:creationId xmlns:a16="http://schemas.microsoft.com/office/drawing/2014/main" id="{BF98613E-C742-CD46-89BD-FA8FCC0A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2023572"/>
            <a:ext cx="10265664" cy="1325563"/>
          </a:xfrm>
        </p:spPr>
        <p:txBody>
          <a:bodyPr anchor="b">
            <a:normAutofit/>
          </a:bodyPr>
          <a:lstStyle>
            <a:lvl1pPr>
              <a:defRPr lang="zh-CN" altLang="en-US" sz="3600" b="0" kern="1200" cap="none" baseline="0" dirty="0">
                <a:solidFill>
                  <a:srgbClr val="66087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49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395677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4962417"/>
            <a:ext cx="11029617" cy="598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97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3376" y="2111829"/>
            <a:ext cx="10521388" cy="3379068"/>
          </a:xfrm>
          <a:prstGeom prst="rect">
            <a:avLst/>
          </a:prstGeom>
        </p:spPr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84C251F1-1C9C-A640-9BF3-05FF6ECB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769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BC0A53C-150C-A541-93A8-A5B4C7EFDD96}"/>
              </a:ext>
            </a:extLst>
          </p:cNvPr>
          <p:cNvSpPr>
            <a:spLocks noChangeAspect="1"/>
          </p:cNvSpPr>
          <p:nvPr userDrawn="1"/>
        </p:nvSpPr>
        <p:spPr>
          <a:xfrm>
            <a:off x="8884030" y="675726"/>
            <a:ext cx="88976" cy="791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Vertical Title 1">
            <a:extLst>
              <a:ext uri="{FF2B5EF4-FFF2-40B4-BE49-F238E27FC236}">
                <a16:creationId xmlns:a16="http://schemas.microsoft.com/office/drawing/2014/main" id="{9D3F700B-2D07-A448-9622-360F28D9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9649" y="675726"/>
            <a:ext cx="1899496" cy="5183073"/>
          </a:xfrm>
          <a:prstGeom prst="rect">
            <a:avLst/>
          </a:prstGeom>
        </p:spPr>
        <p:txBody>
          <a:bodyPr vert="eaVert" anchor="b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5F0B6C42-B8E7-1C45-A053-18F7FE5B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791611" cy="518307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C89D33-28DC-B746-AE7D-E6085CC3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E1EF53-0E9B-E243-B4F1-B1C7F0BD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3DA247-823F-034B-AEC0-494674B6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94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8BC206B-21AF-2048-B8C2-02D34676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0A914D-220E-194F-89A4-BA7B8911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D13FCE-5499-EA41-85BE-AEB592F6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6" name="文本占位符 11">
            <a:extLst>
              <a:ext uri="{FF2B5EF4-FFF2-40B4-BE49-F238E27FC236}">
                <a16:creationId xmlns:a16="http://schemas.microsoft.com/office/drawing/2014/main" id="{F1297FE0-3BB9-B64C-AC4D-632A56249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82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808527B2-D8A8-804C-84C3-640A2789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0990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27754-C851-C341-8EC8-C90F9BC7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883" y="2118167"/>
            <a:ext cx="10178926" cy="36024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F81271-2815-9B4A-9DE1-54434A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597317"/>
            <a:ext cx="2844799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7A6457-265E-454A-8DEA-AC0A1A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1882" y="5592991"/>
            <a:ext cx="6066519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055F7E-60B7-6A43-A3E4-C6F9DC8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597317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89D6D-F1B5-F54E-813A-CCB6A46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882" y="490438"/>
            <a:ext cx="10178925" cy="13514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D49990-DD79-AF4A-809C-C7A68D94B066}"/>
              </a:ext>
            </a:extLst>
          </p:cNvPr>
          <p:cNvSpPr/>
          <p:nvPr userDrawn="1"/>
        </p:nvSpPr>
        <p:spPr>
          <a:xfrm rot="5400000">
            <a:off x="-2692137" y="3263038"/>
            <a:ext cx="6858000" cy="3319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615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A6CC6FD-0536-1042-94FB-7B29BCD323E4}"/>
              </a:ext>
            </a:extLst>
          </p:cNvPr>
          <p:cNvGrpSpPr/>
          <p:nvPr userDrawn="1"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B59113-F03A-6147-A467-92DB82160BCD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3E5866-268A-1A4A-BD63-7247C0C32E7C}"/>
                </a:ext>
              </a:extLst>
            </p:cNvPr>
            <p:cNvSpPr/>
            <p:nvPr userDrawn="1"/>
          </p:nvSpPr>
          <p:spPr>
            <a:xfrm>
              <a:off x="599227" y="1921566"/>
              <a:ext cx="192900" cy="1903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5" name="Subtitle 2">
            <a:extLst>
              <a:ext uri="{FF2B5EF4-FFF2-40B4-BE49-F238E27FC236}">
                <a16:creationId xmlns:a16="http://schemas.microsoft.com/office/drawing/2014/main" id="{8DDB4CB7-B75A-CF44-8C12-E3DE32CE3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30629"/>
            <a:ext cx="10265664" cy="1340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27" name="日期占位符 10">
            <a:extLst>
              <a:ext uri="{FF2B5EF4-FFF2-40B4-BE49-F238E27FC236}">
                <a16:creationId xmlns:a16="http://schemas.microsoft.com/office/drawing/2014/main" id="{2D4038F2-9086-4849-856C-3F44B96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5597323"/>
            <a:ext cx="2523280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28" name="页脚占位符 11">
            <a:extLst>
              <a:ext uri="{FF2B5EF4-FFF2-40B4-BE49-F238E27FC236}">
                <a16:creationId xmlns:a16="http://schemas.microsoft.com/office/drawing/2014/main" id="{0ED79189-463D-A34A-93FE-02DAF3CA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5592997"/>
            <a:ext cx="65855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29" name="灯片编号占位符 12">
            <a:extLst>
              <a:ext uri="{FF2B5EF4-FFF2-40B4-BE49-F238E27FC236}">
                <a16:creationId xmlns:a16="http://schemas.microsoft.com/office/drawing/2014/main" id="{81D88334-B4F7-F340-8AA4-0865A0C0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5597323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DCF5355-3BF2-774E-B550-67302438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9" y="1909598"/>
            <a:ext cx="10265664" cy="15568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266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5"/>
            <a:ext cx="5422391" cy="32426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5"/>
            <a:ext cx="5422392" cy="32426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7A00BA7C-B7C4-294B-9F35-03377421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461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1840986"/>
            <a:ext cx="5087075" cy="53600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516146"/>
            <a:ext cx="5393100" cy="29349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1840986"/>
            <a:ext cx="5087073" cy="5533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516146"/>
            <a:ext cx="5393100" cy="29349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DA88991B-B04D-964D-9FD5-C5FDD84D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60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26D486A1-CD8C-8043-9CCC-31A4272B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752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948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DD0108F8-765A-DF43-9CAF-934132882EE3}"/>
              </a:ext>
            </a:extLst>
          </p:cNvPr>
          <p:cNvSpPr>
            <a:spLocks noChangeAspect="1"/>
          </p:cNvSpPr>
          <p:nvPr userDrawn="1"/>
        </p:nvSpPr>
        <p:spPr>
          <a:xfrm>
            <a:off x="447816" y="4914808"/>
            <a:ext cx="385561" cy="1032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27EF20E3-0B10-CC4C-8857-F75CEE19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6054522"/>
            <a:ext cx="2523280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D6A46670-09C5-DF43-9EF6-67590CA2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6054522"/>
            <a:ext cx="6585500" cy="360799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49BC921D-B28B-A34C-9F91-98F82F8B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6054522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6" name="标题 15">
            <a:extLst>
              <a:ext uri="{FF2B5EF4-FFF2-40B4-BE49-F238E27FC236}">
                <a16:creationId xmlns:a16="http://schemas.microsoft.com/office/drawing/2014/main" id="{B9810DAD-9990-3F41-8006-AEEF4C10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63" y="4913486"/>
            <a:ext cx="10333301" cy="609039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5FFD6E9-9193-E149-909D-CF6ACACD636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21463" y="5608156"/>
            <a:ext cx="10333300" cy="3607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D046DC1-1C9C-644A-A409-E2EDBF93EECE}"/>
              </a:ext>
            </a:extLst>
          </p:cNvPr>
          <p:cNvSpPr/>
          <p:nvPr userDrawn="1"/>
        </p:nvSpPr>
        <p:spPr>
          <a:xfrm>
            <a:off x="586670" y="579706"/>
            <a:ext cx="82800" cy="89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3545" y="5597323"/>
            <a:ext cx="252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2023/1/23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235" y="5597323"/>
            <a:ext cx="6581641" cy="360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1493" y="5597323"/>
            <a:ext cx="1203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0F1E5D95-FEF9-2F4C-B092-DCEAC172E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82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3" name="标题占位符 12">
            <a:extLst>
              <a:ext uri="{FF2B5EF4-FFF2-40B4-BE49-F238E27FC236}">
                <a16:creationId xmlns:a16="http://schemas.microsoft.com/office/drawing/2014/main" id="{02BE624C-83FF-8A45-88EE-30B741DC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10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4" r:id="rId3"/>
    <p:sldLayoutId id="2147483865" r:id="rId4"/>
    <p:sldLayoutId id="2147483866" r:id="rId5"/>
    <p:sldLayoutId id="2147483868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none" baseline="0">
          <a:solidFill>
            <a:srgbClr val="66087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9456EDC8-6865-C043-9F52-A5101097F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19054"/>
            <a:ext cx="10265664" cy="204503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 i="1" dirty="0"/>
              <a:t>Shi</a:t>
            </a:r>
            <a:r>
              <a:rPr lang="zh-CN" altLang="en-US" b="1" i="1" dirty="0"/>
              <a:t> </a:t>
            </a:r>
            <a:r>
              <a:rPr lang="en-US" altLang="zh-CN" b="1" i="1" dirty="0"/>
              <a:t>Feng</a:t>
            </a:r>
            <a:r>
              <a:rPr lang="en-US" altLang="zh-CN" i="1" dirty="0"/>
              <a:t>, Institute for Interdisciplinary Information Sciences, Tsinghua University</a:t>
            </a:r>
          </a:p>
          <a:p>
            <a:r>
              <a:rPr lang="en-US" altLang="zh-CN" b="1" i="1" dirty="0"/>
              <a:t>Fang-Yi Yu</a:t>
            </a:r>
            <a:r>
              <a:rPr lang="en-US" altLang="zh-CN" i="1" dirty="0"/>
              <a:t>, Department of Computer Science, George Mason University</a:t>
            </a:r>
          </a:p>
          <a:p>
            <a:r>
              <a:rPr lang="en-US" altLang="zh-CN" b="1" i="1" dirty="0"/>
              <a:t>Yiling Chen</a:t>
            </a:r>
            <a:r>
              <a:rPr lang="en-US" altLang="zh-CN" i="1" dirty="0"/>
              <a:t>, John A. Paulson School of Engineering and Applied Sciences, Harvard University</a:t>
            </a:r>
          </a:p>
          <a:p>
            <a:pPr algn="ctr"/>
            <a:endParaRPr lang="en-US" altLang="zh-CN" sz="2800" b="1" dirty="0"/>
          </a:p>
          <a:p>
            <a:pPr algn="ctr"/>
            <a:r>
              <a:rPr lang="en-US" altLang="zh-CN" sz="2800" b="1" dirty="0" err="1"/>
              <a:t>NeurIPS</a:t>
            </a:r>
            <a:r>
              <a:rPr lang="en-US" altLang="zh-CN" sz="2800" b="1" dirty="0"/>
              <a:t> 2022</a:t>
            </a:r>
            <a:endParaRPr lang="zh-CN" altLang="en-US" sz="2800" b="1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F005E0-9377-9044-8967-57A41606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2023572"/>
            <a:ext cx="10265664" cy="1325563"/>
          </a:xfrm>
        </p:spPr>
        <p:txBody>
          <a:bodyPr/>
          <a:lstStyle/>
          <a:p>
            <a:r>
              <a:rPr lang="en-US" altLang="zh-CN" b="1" dirty="0"/>
              <a:t>Peer Prediction for Learning Agents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8792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4CCBE66-029B-1A42-8B93-5DED4C28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Why we need peer prediction?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BCCCB-C2D0-2081-7EB9-B16569FE1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0" y="2037159"/>
            <a:ext cx="4386470" cy="3282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A2A3E4-1648-A142-8CA6-FCB59E1C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06213"/>
            <a:ext cx="3460564" cy="2611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95764D-3A00-2591-06A3-7649B42C3F9C}"/>
              </a:ext>
            </a:extLst>
          </p:cNvPr>
          <p:cNvSpPr txBox="1"/>
          <p:nvPr/>
        </p:nvSpPr>
        <p:spPr>
          <a:xfrm>
            <a:off x="2094552" y="5665303"/>
            <a:ext cx="8002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Soliciting high-quality information from human agents!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698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49DA121-AAE1-8447-8DF5-6C89DB3D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Correlated</a:t>
            </a:r>
            <a:r>
              <a:rPr lang="zh-CN" altLang="en-US" dirty="0"/>
              <a:t> </a:t>
            </a:r>
            <a:r>
              <a:rPr lang="en-US" altLang="zh-CN" dirty="0"/>
              <a:t>Agreement (CA) Mechanism</a:t>
            </a:r>
            <a:r>
              <a:rPr lang="en-US" altLang="zh-CN" baseline="30000" dirty="0"/>
              <a:t>1</a:t>
            </a:r>
            <a:endParaRPr lang="zh-CN" altLang="en-US" baseline="30000" dirty="0"/>
          </a:p>
        </p:txBody>
      </p:sp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B6965BC-4E5F-3B6E-E83D-4C44F4FB9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9" t="13728" r="3958" b="24444"/>
          <a:stretch/>
        </p:blipFill>
        <p:spPr>
          <a:xfrm>
            <a:off x="1815253" y="3718768"/>
            <a:ext cx="934720" cy="13767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8AF332-70EB-E536-156D-87CB1E6CF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0" t="14814" r="3229" b="24938"/>
          <a:stretch/>
        </p:blipFill>
        <p:spPr>
          <a:xfrm>
            <a:off x="9510047" y="3718768"/>
            <a:ext cx="866700" cy="13767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253511-02C6-2513-CDCB-363D3E5C1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210" y="1122073"/>
            <a:ext cx="1621580" cy="2306927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0CD67C-2A1F-6FB2-A551-04AF251378AE}"/>
              </a:ext>
            </a:extLst>
          </p:cNvPr>
          <p:cNvCxnSpPr/>
          <p:nvPr/>
        </p:nvCxnSpPr>
        <p:spPr>
          <a:xfrm flipV="1">
            <a:off x="2871893" y="3203787"/>
            <a:ext cx="2302934" cy="149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E2C43D5-DC78-8C65-2EED-BC34BF3C37A1}"/>
              </a:ext>
            </a:extLst>
          </p:cNvPr>
          <p:cNvCxnSpPr/>
          <p:nvPr/>
        </p:nvCxnSpPr>
        <p:spPr>
          <a:xfrm flipH="1" flipV="1">
            <a:off x="6957391" y="3203787"/>
            <a:ext cx="2378766" cy="149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7BECBD-664C-C3F7-B116-2A4674C2BD4E}"/>
              </a:ext>
            </a:extLst>
          </p:cNvPr>
          <p:cNvSpPr txBox="1"/>
          <p:nvPr/>
        </p:nvSpPr>
        <p:spPr>
          <a:xfrm>
            <a:off x="5532782" y="3534102"/>
            <a:ext cx="104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Principal</a:t>
            </a:r>
            <a:endParaRPr lang="zh-CN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1D6941-CDAE-2256-E06B-DA2E4D9D994C}"/>
              </a:ext>
            </a:extLst>
          </p:cNvPr>
          <p:cNvSpPr txBox="1"/>
          <p:nvPr/>
        </p:nvSpPr>
        <p:spPr>
          <a:xfrm>
            <a:off x="1762465" y="5091328"/>
            <a:ext cx="1040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Alice</a:t>
            </a:r>
            <a:endParaRPr lang="zh-CN" alt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8109CE-C842-4E77-8A0D-ABF2445A31D5}"/>
              </a:ext>
            </a:extLst>
          </p:cNvPr>
          <p:cNvSpPr txBox="1"/>
          <p:nvPr/>
        </p:nvSpPr>
        <p:spPr>
          <a:xfrm>
            <a:off x="9423249" y="5098049"/>
            <a:ext cx="1040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26709B0-05E5-CEDD-236D-8FF6C9091A10}"/>
                  </a:ext>
                </a:extLst>
              </p:cNvPr>
              <p:cNvSpPr txBox="1"/>
              <p:nvPr/>
            </p:nvSpPr>
            <p:spPr>
              <a:xfrm>
                <a:off x="4239039" y="6023034"/>
                <a:ext cx="3713922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Positive Correlated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zh-CN" altLang="zh-CN" sz="18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26709B0-05E5-CEDD-236D-8FF6C9091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039" y="6023034"/>
                <a:ext cx="3713922" cy="381515"/>
              </a:xfrm>
              <a:prstGeom prst="rect">
                <a:avLst/>
              </a:prstGeom>
              <a:blipFill>
                <a:blip r:embed="rId5"/>
                <a:stretch>
                  <a:fillRect l="-1311" t="-7937" b="-20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1272CFF-A99F-C39F-C501-567A470D9156}"/>
              </a:ext>
            </a:extLst>
          </p:cNvPr>
          <p:cNvCxnSpPr>
            <a:stCxn id="30" idx="1"/>
            <a:endCxn id="28" idx="2"/>
          </p:cNvCxnSpPr>
          <p:nvPr/>
        </p:nvCxnSpPr>
        <p:spPr>
          <a:xfrm flipH="1" flipV="1">
            <a:off x="2282613" y="5429882"/>
            <a:ext cx="1956426" cy="78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4B3FE0A-3942-0837-0A09-F52274005195}"/>
              </a:ext>
            </a:extLst>
          </p:cNvPr>
          <p:cNvCxnSpPr>
            <a:stCxn id="30" idx="3"/>
            <a:endCxn id="29" idx="2"/>
          </p:cNvCxnSpPr>
          <p:nvPr/>
        </p:nvCxnSpPr>
        <p:spPr>
          <a:xfrm flipV="1">
            <a:off x="7952961" y="5436603"/>
            <a:ext cx="1990436" cy="777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B10E2BE-35DF-756B-60F5-BEC1309F2B9D}"/>
                  </a:ext>
                </a:extLst>
              </p:cNvPr>
              <p:cNvSpPr txBox="1"/>
              <p:nvPr/>
            </p:nvSpPr>
            <p:spPr>
              <a:xfrm>
                <a:off x="1566099" y="5605073"/>
                <a:ext cx="3389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5C307D"/>
                    </a:solidFill>
                  </a:rPr>
                  <a:t>Private Binary Signals: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 smtClean="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800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endParaRPr lang="zh-CN" altLang="zh-CN" sz="1800" kern="100" dirty="0">
                  <a:solidFill>
                    <a:srgbClr val="5C307D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B10E2BE-35DF-756B-60F5-BEC1309F2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099" y="5605073"/>
                <a:ext cx="3389454" cy="369332"/>
              </a:xfrm>
              <a:prstGeom prst="rect">
                <a:avLst/>
              </a:prstGeom>
              <a:blipFill>
                <a:blip r:embed="rId6"/>
                <a:stretch>
                  <a:fillRect l="-1619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2C443C-4446-B5AD-19E6-7FB2FFF778EB}"/>
                  </a:ext>
                </a:extLst>
              </p:cNvPr>
              <p:cNvSpPr txBox="1"/>
              <p:nvPr/>
            </p:nvSpPr>
            <p:spPr>
              <a:xfrm>
                <a:off x="7641430" y="5646800"/>
                <a:ext cx="3479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5C307D"/>
                    </a:solidFill>
                  </a:rPr>
                  <a:t>Private Binary Signals: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 smtClean="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smtClean="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smtClean="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smtClean="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800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endParaRPr lang="zh-CN" altLang="zh-CN" sz="1800" kern="100" dirty="0">
                  <a:solidFill>
                    <a:srgbClr val="5C307D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2C443C-4446-B5AD-19E6-7FB2FFF77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430" y="5646800"/>
                <a:ext cx="3479863" cy="369332"/>
              </a:xfrm>
              <a:prstGeom prst="rect">
                <a:avLst/>
              </a:prstGeom>
              <a:blipFill>
                <a:blip r:embed="rId7"/>
                <a:stretch>
                  <a:fillRect l="-1579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6D1D529-8998-EB45-D185-59912FFA5459}"/>
                  </a:ext>
                </a:extLst>
              </p:cNvPr>
              <p:cNvSpPr txBox="1"/>
              <p:nvPr/>
            </p:nvSpPr>
            <p:spPr>
              <a:xfrm>
                <a:off x="3260826" y="4324204"/>
                <a:ext cx="2167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5C307D"/>
                    </a:solidFill>
                  </a:rPr>
                  <a:t>Reports: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 smtClean="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sz="1800" i="1" kern="100">
                                <a:solidFill>
                                  <a:srgbClr val="5C30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 kern="100">
                                <a:solidFill>
                                  <a:srgbClr val="5C307D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sz="1800" i="1" kern="100">
                                <a:solidFill>
                                  <a:srgbClr val="5C30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 kern="100">
                                <a:solidFill>
                                  <a:srgbClr val="5C307D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sz="1800" i="1" kern="100">
                                <a:solidFill>
                                  <a:srgbClr val="5C30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 kern="100">
                                <a:solidFill>
                                  <a:srgbClr val="5C307D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1800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endParaRPr lang="zh-CN" altLang="zh-CN" sz="1800" kern="100" dirty="0">
                  <a:solidFill>
                    <a:srgbClr val="5C307D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6D1D529-8998-EB45-D185-59912FFA5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826" y="4324204"/>
                <a:ext cx="2167325" cy="369332"/>
              </a:xfrm>
              <a:prstGeom prst="rect">
                <a:avLst/>
              </a:prstGeom>
              <a:blipFill>
                <a:blip r:embed="rId8"/>
                <a:stretch>
                  <a:fillRect l="-2535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B5C072-232C-98B0-3959-48D2FB5FBE90}"/>
                  </a:ext>
                </a:extLst>
              </p:cNvPr>
              <p:cNvSpPr txBox="1"/>
              <p:nvPr/>
            </p:nvSpPr>
            <p:spPr>
              <a:xfrm>
                <a:off x="6573077" y="4217856"/>
                <a:ext cx="2172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5C307D"/>
                    </a:solidFill>
                  </a:rPr>
                  <a:t>Reports: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kern="100" smtClean="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sz="1800" i="1" kern="100">
                                <a:solidFill>
                                  <a:srgbClr val="5C30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kern="100" smtClean="0">
                                <a:solidFill>
                                  <a:srgbClr val="5C30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sz="1800" i="1" kern="100">
                                <a:solidFill>
                                  <a:srgbClr val="5C30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kern="100" smtClean="0">
                                <a:solidFill>
                                  <a:srgbClr val="5C30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sz="1800" i="1" kern="100">
                                <a:solidFill>
                                  <a:srgbClr val="5C30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kern="100" smtClean="0">
                                <a:solidFill>
                                  <a:srgbClr val="5C307D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CN" sz="1800" i="1" kern="100">
                            <a:solidFill>
                              <a:srgbClr val="5C307D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i="1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1800" kern="100">
                        <a:solidFill>
                          <a:srgbClr val="5C307D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endParaRPr lang="zh-CN" altLang="zh-CN" sz="1800" kern="100" dirty="0">
                  <a:solidFill>
                    <a:srgbClr val="5C307D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B5C072-232C-98B0-3959-48D2FB5FB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077" y="4217856"/>
                <a:ext cx="2172326" cy="369332"/>
              </a:xfrm>
              <a:prstGeom prst="rect">
                <a:avLst/>
              </a:prstGeom>
              <a:blipFill>
                <a:blip r:embed="rId9"/>
                <a:stretch>
                  <a:fillRect l="-2241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EB86BC8-4E25-5628-9E7B-2B43B34CE8A9}"/>
              </a:ext>
            </a:extLst>
          </p:cNvPr>
          <p:cNvCxnSpPr>
            <a:stCxn id="22" idx="1"/>
          </p:cNvCxnSpPr>
          <p:nvPr/>
        </p:nvCxnSpPr>
        <p:spPr>
          <a:xfrm flipH="1">
            <a:off x="2749973" y="2275537"/>
            <a:ext cx="2535237" cy="1627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73BB57B-DD03-0EEE-31DE-EC3E69BC7C3F}"/>
              </a:ext>
            </a:extLst>
          </p:cNvPr>
          <p:cNvCxnSpPr>
            <a:stCxn id="22" idx="3"/>
          </p:cNvCxnSpPr>
          <p:nvPr/>
        </p:nvCxnSpPr>
        <p:spPr>
          <a:xfrm>
            <a:off x="6906790" y="2275537"/>
            <a:ext cx="2516459" cy="1627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C54087-0473-7B08-0B0F-E235272E80DA}"/>
                  </a:ext>
                </a:extLst>
              </p:cNvPr>
              <p:cNvSpPr txBox="1"/>
              <p:nvPr/>
            </p:nvSpPr>
            <p:spPr>
              <a:xfrm>
                <a:off x="571291" y="2627821"/>
                <a:ext cx="4713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5C307D"/>
                    </a:solidFill>
                  </a:rPr>
                  <a:t>Pay </a:t>
                </a:r>
                <a14:m>
                  <m:oMath xmlns:m="http://schemas.openxmlformats.org/officeDocument/2006/math">
                    <m:r>
                      <a:rPr lang="en-US" altLang="zh-CN" sz="1800" i="1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CN" altLang="zh-CN" sz="1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CN" altLang="zh-CN" sz="1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 kern="10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8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CN" altLang="zh-CN" sz="1800" i="1" kern="1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zh-CN" sz="1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CN" altLang="zh-CN" sz="1800" i="1" kern="1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 kern="1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1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8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660874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66087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solidFill>
                          <a:srgbClr val="660874"/>
                        </a:solidFill>
                        <a:latin typeface="Cambria Math" panose="02040503050406030204" pitchFamily="18" charset="0"/>
                      </a:rPr>
                      <m:t>=1, 2, 3, </m:t>
                    </m:r>
                    <m:r>
                      <a:rPr lang="en-US" altLang="zh-CN">
                        <a:solidFill>
                          <a:srgbClr val="660874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sz="1800" kern="100" dirty="0">
                    <a:solidFill>
                      <a:srgbClr val="660874"/>
                    </a:solidFill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zh-CN" sz="18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C54087-0473-7B08-0B0F-E235272E8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1" y="2627821"/>
                <a:ext cx="4713919" cy="369332"/>
              </a:xfrm>
              <a:prstGeom prst="rect">
                <a:avLst/>
              </a:prstGeom>
              <a:blipFill>
                <a:blip r:embed="rId10"/>
                <a:stretch>
                  <a:fillRect l="-1164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19ADE2D-0D5F-6048-B27E-746A02E82871}"/>
                  </a:ext>
                </a:extLst>
              </p:cNvPr>
              <p:cNvSpPr txBox="1"/>
              <p:nvPr/>
            </p:nvSpPr>
            <p:spPr>
              <a:xfrm>
                <a:off x="6957391" y="2551507"/>
                <a:ext cx="4713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5C307D"/>
                    </a:solidFill>
                  </a:rPr>
                  <a:t>Pay </a:t>
                </a:r>
                <a14:m>
                  <m:oMath xmlns:m="http://schemas.openxmlformats.org/officeDocument/2006/math">
                    <m:r>
                      <a:rPr lang="en-US" altLang="zh-CN" sz="1800" i="1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CN" altLang="zh-CN" sz="1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0" i="1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CN" altLang="zh-CN" sz="1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0" i="1" kern="1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 kern="10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8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CN" altLang="zh-CN" sz="1800" i="1" kern="1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0" i="1" kern="1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8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zh-CN" sz="1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CN" altLang="zh-CN" sz="1800" i="1" kern="1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0" i="1" kern="1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1800" i="1" kern="1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8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660874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66087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solidFill>
                          <a:srgbClr val="660874"/>
                        </a:solidFill>
                        <a:latin typeface="Cambria Math" panose="02040503050406030204" pitchFamily="18" charset="0"/>
                      </a:rPr>
                      <m:t>=1, 2, 3, </m:t>
                    </m:r>
                    <m:r>
                      <a:rPr lang="en-US" altLang="zh-CN">
                        <a:solidFill>
                          <a:srgbClr val="660874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kern="100" dirty="0">
                    <a:solidFill>
                      <a:srgbClr val="660874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zh-CN" sz="18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19ADE2D-0D5F-6048-B27E-746A02E82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391" y="2551507"/>
                <a:ext cx="4713919" cy="369332"/>
              </a:xfrm>
              <a:prstGeom prst="rect">
                <a:avLst/>
              </a:prstGeom>
              <a:blipFill>
                <a:blip r:embed="rId11"/>
                <a:stretch>
                  <a:fillRect l="-1034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37B773F-5D84-2420-F47F-4CF1A4AC7B2D}"/>
              </a:ext>
            </a:extLst>
          </p:cNvPr>
          <p:cNvSpPr/>
          <p:nvPr/>
        </p:nvSpPr>
        <p:spPr>
          <a:xfrm>
            <a:off x="7928113" y="616502"/>
            <a:ext cx="3425687" cy="15524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660874"/>
                </a:solidFill>
              </a:rPr>
              <a:t>1. </a:t>
            </a:r>
            <a:r>
              <a:rPr lang="en-US" altLang="zh-CN" dirty="0">
                <a:solidFill>
                  <a:srgbClr val="C00000"/>
                </a:solidFill>
              </a:rPr>
              <a:t>First terms </a:t>
            </a:r>
            <a:r>
              <a:rPr lang="en-US" altLang="zh-CN" dirty="0">
                <a:solidFill>
                  <a:srgbClr val="660874"/>
                </a:solidFill>
              </a:rPr>
              <a:t>of the CA mechanism encourage consensus.</a:t>
            </a:r>
          </a:p>
          <a:p>
            <a:r>
              <a:rPr lang="en-US" altLang="zh-CN" dirty="0">
                <a:solidFill>
                  <a:srgbClr val="660874"/>
                </a:solidFill>
              </a:rPr>
              <a:t>2. </a:t>
            </a:r>
            <a:r>
              <a:rPr lang="en-US" altLang="zh-CN" dirty="0">
                <a:solidFill>
                  <a:srgbClr val="0070C0"/>
                </a:solidFill>
              </a:rPr>
              <a:t>Second terms </a:t>
            </a:r>
            <a:r>
              <a:rPr lang="en-US" altLang="zh-CN" dirty="0">
                <a:solidFill>
                  <a:srgbClr val="660874"/>
                </a:solidFill>
              </a:rPr>
              <a:t>discourage report always report 0 or always report 1. </a:t>
            </a:r>
            <a:endParaRPr lang="zh-CN" altLang="en-US" dirty="0">
              <a:solidFill>
                <a:srgbClr val="660874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8D14C9-871B-7A9E-B438-0586BE3F3885}"/>
              </a:ext>
            </a:extLst>
          </p:cNvPr>
          <p:cNvSpPr/>
          <p:nvPr/>
        </p:nvSpPr>
        <p:spPr>
          <a:xfrm>
            <a:off x="7583951" y="1034532"/>
            <a:ext cx="4114009" cy="6077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7030A0"/>
                </a:solidFill>
              </a:rPr>
              <a:t>CA mechanism guarantees </a:t>
            </a:r>
            <a:r>
              <a:rPr lang="en-US" altLang="zh-CN" b="1" dirty="0">
                <a:solidFill>
                  <a:srgbClr val="7030A0"/>
                </a:solidFill>
              </a:rPr>
              <a:t>strong truthfulness</a:t>
            </a:r>
            <a:r>
              <a:rPr lang="en-US" altLang="zh-CN" dirty="0">
                <a:solidFill>
                  <a:srgbClr val="7030A0"/>
                </a:solidFill>
              </a:rPr>
              <a:t> when agents are Bayesian!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88F14EE9-0089-9CD0-0139-94C504CE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149" y="6452227"/>
            <a:ext cx="11687947" cy="360799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1. Dasgupta, Anirban, and Arpita Ghosh. "Crowdsourced judgement elicitation with endogenous proficiency." Proceedings of the 22nd international conference on World Wide Web. 2013.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3" grpId="0"/>
      <p:bldP spid="45" grpId="0"/>
      <p:bldP spid="46" grpId="0" animBg="1"/>
      <p:bldP spid="46" grpId="1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4CCBE66-029B-1A42-8B93-5DED4C28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Learning Agents!</a:t>
            </a:r>
            <a:endParaRPr lang="zh-CN" alt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C967DBE-9FED-604B-64D6-C552EECFC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671" y="568047"/>
            <a:ext cx="3456129" cy="2245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619B0E-5997-1BD1-70A9-5B5BAF87B037}"/>
              </a:ext>
            </a:extLst>
          </p:cNvPr>
          <p:cNvSpPr txBox="1"/>
          <p:nvPr/>
        </p:nvSpPr>
        <p:spPr>
          <a:xfrm>
            <a:off x="838200" y="1690687"/>
            <a:ext cx="7166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 previous theoretical analysis, each agent is critically required to use a </a:t>
            </a:r>
            <a:r>
              <a:rPr lang="en-US" altLang="zh-CN" i="1" dirty="0"/>
              <a:t>consistent mixed strategy</a:t>
            </a:r>
            <a:r>
              <a:rPr lang="en-US" altLang="zh-CN" dirty="0"/>
              <a:t> over all rounds (</a:t>
            </a:r>
            <a:r>
              <a:rPr lang="en-US" altLang="zh-CN" i="1" dirty="0"/>
              <a:t>Bayesian Agents</a:t>
            </a:r>
            <a:r>
              <a:rPr lang="en-US" altLang="zh-CN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However, agents are learning in practice!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Will agents converge to truthful strategy?</a:t>
            </a:r>
            <a:endParaRPr lang="zh-CN" alt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F1C06F-DB6C-A515-2112-99988E5F1ED0}"/>
              </a:ext>
            </a:extLst>
          </p:cNvPr>
          <p:cNvSpPr/>
          <p:nvPr/>
        </p:nvSpPr>
        <p:spPr>
          <a:xfrm>
            <a:off x="838200" y="3425687"/>
            <a:ext cx="3872948" cy="28657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No-”best-in-hindsight regret” assumption on agents is not enough (theorem 3.1).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B050"/>
                </a:solidFill>
              </a:rPr>
              <a:t>Truthful convergence requires agents to be no-”best-in-hindsight regret” under a strongly truthful mechanism (theorem 3.2).</a:t>
            </a:r>
            <a:endParaRPr lang="zh-CN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551E6C7-C629-2EDA-81D1-378725ED9C6F}"/>
                  </a:ext>
                </a:extLst>
              </p:cNvPr>
              <p:cNvSpPr/>
              <p:nvPr/>
            </p:nvSpPr>
            <p:spPr>
              <a:xfrm>
                <a:off x="5009323" y="3427204"/>
                <a:ext cx="6235148" cy="286426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>
                    <a:solidFill>
                      <a:srgbClr val="3333FF"/>
                    </a:solidFill>
                  </a:rPr>
                  <a:t>Suppose each agent uses a </a:t>
                </a:r>
                <a:r>
                  <a:rPr lang="en-US" altLang="zh-CN" b="1" dirty="0">
                    <a:solidFill>
                      <a:srgbClr val="3333FF"/>
                    </a:solidFill>
                  </a:rPr>
                  <a:t>reward-based online learning algorithm 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(section 3.2)</a:t>
                </a:r>
                <a:r>
                  <a:rPr lang="en-US" altLang="zh-CN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in peer prediction.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3333FF"/>
                    </a:solidFill>
                  </a:rPr>
                  <a:t>An agent’s strategy in the t</a:t>
                </a:r>
                <a:r>
                  <a:rPr lang="en-US" altLang="zh-CN" baseline="30000" dirty="0">
                    <a:solidFill>
                      <a:srgbClr val="3333FF"/>
                    </a:solidFill>
                  </a:rPr>
                  <a:t>th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 round entirely depends on accumulated rewards of her feasible pure strategies.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3333FF"/>
                    </a:solidFill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altLang="zh-CN" sz="1800" i="1" kern="100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zh-CN" dirty="0">
                    <a:solidFill>
                      <a:srgbClr val="3333FF"/>
                    </a:solidFill>
                  </a:rPr>
                  <a:t> takes accumulated rewards as inputs and a mixed strategy as the output.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800" i="1" kern="100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zh-CN" dirty="0">
                    <a:solidFill>
                      <a:srgbClr val="3333FF"/>
                    </a:solidFill>
                  </a:rPr>
                  <a:t> satisfies </a:t>
                </a:r>
                <a:r>
                  <a:rPr lang="en-US" altLang="zh-CN" i="1" dirty="0">
                    <a:solidFill>
                      <a:srgbClr val="3333FF"/>
                    </a:solidFill>
                  </a:rPr>
                  <a:t>exchangeability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, </a:t>
                </a:r>
                <a:r>
                  <a:rPr lang="en-US" altLang="zh-CN" i="1" dirty="0">
                    <a:solidFill>
                      <a:srgbClr val="3333FF"/>
                    </a:solidFill>
                  </a:rPr>
                  <a:t>order preservation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, and </a:t>
                </a:r>
                <a:r>
                  <a:rPr lang="en-US" altLang="zh-CN" i="1" dirty="0">
                    <a:solidFill>
                      <a:srgbClr val="3333FF"/>
                    </a:solidFill>
                  </a:rPr>
                  <a:t>full exploitation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3333FF"/>
                    </a:solidFill>
                  </a:rPr>
                  <a:t>E.g., Follow the Perturbed Leader (FPL), hedge algorithm, etc.</a:t>
                </a:r>
                <a:endParaRPr lang="zh-CN" alt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551E6C7-C629-2EDA-81D1-378725ED9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323" y="3427204"/>
                <a:ext cx="6235148" cy="2864266"/>
              </a:xfrm>
              <a:prstGeom prst="roundRect">
                <a:avLst/>
              </a:prstGeom>
              <a:blipFill>
                <a:blip r:embed="rId3"/>
                <a:stretch>
                  <a:fillRect t="-211" b="-2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84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D0B13F-42D2-8A44-A2CA-732B1A98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4779990"/>
            <a:ext cx="11029616" cy="566738"/>
          </a:xfrm>
        </p:spPr>
        <p:txBody>
          <a:bodyPr/>
          <a:lstStyle/>
          <a:p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Theorem (theorem 4.1)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BCEC49-30FC-484A-B809-CD53E899B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4" y="5346730"/>
            <a:ext cx="11029617" cy="1040817"/>
          </a:xfrm>
        </p:spPr>
        <p:txBody>
          <a:bodyPr>
            <a:normAutofit/>
          </a:bodyPr>
          <a:lstStyle/>
          <a:p>
            <a:r>
              <a:rPr lang="en-US" altLang="zh-CN" dirty="0"/>
              <a:t>In a sequential peer prediction game with binary signals, when the CA mechanism is adopted, two agents using reward-based online learning algorithms always converge to truthful reporting (truth-telling or flip).</a:t>
            </a:r>
            <a:endParaRPr lang="zh-CN" alt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89F9922-D730-5786-3F96-F8F9BA477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4" y="1511272"/>
            <a:ext cx="7714827" cy="28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1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D0B13F-42D2-8A44-A2CA-732B1A98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4779990"/>
            <a:ext cx="11029616" cy="566738"/>
          </a:xfrm>
        </p:spPr>
        <p:txBody>
          <a:bodyPr/>
          <a:lstStyle/>
          <a:p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Theorem (theorem 4.1)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BCEC49-30FC-484A-B809-CD53E899B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4" y="5346730"/>
            <a:ext cx="11029617" cy="1040817"/>
          </a:xfrm>
        </p:spPr>
        <p:txBody>
          <a:bodyPr>
            <a:normAutofit/>
          </a:bodyPr>
          <a:lstStyle/>
          <a:p>
            <a:r>
              <a:rPr lang="en-US" altLang="zh-CN" dirty="0"/>
              <a:t>In a sequential peer prediction game with binary signals, when the CA mechanism is adopted, two agents using reward-based online learning algorithms always converge to truthful reporting (truth-telling or flip).</a:t>
            </a:r>
            <a:endParaRPr lang="zh-CN" alt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B7C70-11C6-4D54-CAEB-E42000F02099}"/>
              </a:ext>
            </a:extLst>
          </p:cNvPr>
          <p:cNvSpPr/>
          <p:nvPr/>
        </p:nvSpPr>
        <p:spPr>
          <a:xfrm>
            <a:off x="1514061" y="1265583"/>
            <a:ext cx="3872948" cy="28657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No-”best-in-hindsight regret” assumption on agents is not enough (theorem 3.1).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B050"/>
                </a:solidFill>
              </a:rPr>
              <a:t>Truthful convergence requires agents to be no-”best-in-hindsight regret” under a strongly truthful mechanism (theorem 3.2).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66202-4C0A-370C-D8FB-E2F19D7B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993" y="845453"/>
            <a:ext cx="3988748" cy="37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8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0486DF19-DC1B-514A-8C02-64E0ECCD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19054"/>
            <a:ext cx="10265664" cy="1340999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1600" dirty="0" err="1"/>
              <a:t>NeurIPS</a:t>
            </a:r>
            <a:r>
              <a:rPr lang="en-US" altLang="zh-CN" sz="1600" dirty="0"/>
              <a:t> 2022 Slides Live Paper Video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8A6FF1-38C6-BF40-AA54-FC2C1268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2023572"/>
            <a:ext cx="10265664" cy="1325563"/>
          </a:xfrm>
        </p:spPr>
        <p:txBody>
          <a:bodyPr/>
          <a:lstStyle/>
          <a:p>
            <a:r>
              <a:rPr lang="en-US" altLang="zh-CN" dirty="0"/>
              <a:t>Thank you!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3308298"/>
      </p:ext>
    </p:extLst>
  </p:cSld>
  <p:clrMapOvr>
    <a:masterClrMapping/>
  </p:clrMapOvr>
</p:sld>
</file>

<file path=ppt/theme/theme1.xml><?xml version="1.0" encoding="utf-8"?>
<a:theme xmlns:a="http://schemas.openxmlformats.org/drawingml/2006/main" name="清华简约主题-扁平-16:9">
  <a:themeElements>
    <a:clrScheme name="清华紫主题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660874"/>
      </a:accent1>
      <a:accent2>
        <a:srgbClr val="660874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007698"/>
      </a:hlink>
      <a:folHlink>
        <a:srgbClr val="43064C"/>
      </a:folHlink>
    </a:clrScheme>
    <a:fontScheme name="红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490</Words>
  <Application>Microsoft Office PowerPoint</Application>
  <PresentationFormat>Widescreen</PresentationFormat>
  <Paragraphs>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DengXian</vt:lpstr>
      <vt:lpstr>DengXian</vt:lpstr>
      <vt:lpstr>Arial</vt:lpstr>
      <vt:lpstr>Cambria Math</vt:lpstr>
      <vt:lpstr>Gill Sans MT</vt:lpstr>
      <vt:lpstr>Wingdings 2</vt:lpstr>
      <vt:lpstr>清华简约主题-扁平-16:9</vt:lpstr>
      <vt:lpstr>Peer Prediction for Learning Agents</vt:lpstr>
      <vt:lpstr>Why we need peer prediction?</vt:lpstr>
      <vt:lpstr>Correlated Agreement (CA) Mechanism1</vt:lpstr>
      <vt:lpstr>Learning Agents!</vt:lpstr>
      <vt:lpstr>Main Theorem (theorem 4.1)</vt:lpstr>
      <vt:lpstr>Main Theorem (theorem 4.1)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2023-01-04T13:43:49Z</dcterms:created>
  <dcterms:modified xsi:type="dcterms:W3CDTF">2023-01-23T05:04:51Z</dcterms:modified>
</cp:coreProperties>
</file>